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0" r:id="rId4"/>
    <p:sldId id="261" r:id="rId5"/>
    <p:sldId id="307" r:id="rId6"/>
    <p:sldId id="308" r:id="rId7"/>
    <p:sldId id="306" r:id="rId8"/>
    <p:sldId id="270" r:id="rId9"/>
    <p:sldId id="271" r:id="rId10"/>
    <p:sldId id="310" r:id="rId11"/>
    <p:sldId id="309" r:id="rId12"/>
    <p:sldId id="280" r:id="rId13"/>
    <p:sldId id="268" r:id="rId14"/>
    <p:sldId id="281" r:id="rId15"/>
    <p:sldId id="311" r:id="rId16"/>
    <p:sldId id="289" r:id="rId17"/>
    <p:sldId id="290" r:id="rId18"/>
    <p:sldId id="292" r:id="rId19"/>
    <p:sldId id="293" r:id="rId20"/>
    <p:sldId id="295" r:id="rId21"/>
    <p:sldId id="296" r:id="rId22"/>
    <p:sldId id="298" r:id="rId23"/>
    <p:sldId id="299" r:id="rId24"/>
    <p:sldId id="302" r:id="rId25"/>
    <p:sldId id="312" r:id="rId26"/>
    <p:sldId id="305" r:id="rId27"/>
    <p:sldId id="266" r:id="rId28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1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B00B0-D7E7-45D1-91CB-8E958A79D978}" type="datetimeFigureOut">
              <a:rPr lang="nl-NL" smtClean="0"/>
              <a:t>23-01-2020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DCB20-C277-44D1-9239-9FC9B324906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706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Bron: </a:t>
            </a:r>
            <a:r>
              <a:rPr lang="nl-NL" dirty="0" err="1"/>
              <a:t>Movisie</a:t>
            </a:r>
            <a:r>
              <a:rPr lang="nl-NL" dirty="0"/>
              <a:t> (2017). Handreiking </a:t>
            </a:r>
            <a:r>
              <a:rPr lang="nl-NL" dirty="0" err="1"/>
              <a:t>LHBTi</a:t>
            </a:r>
            <a:r>
              <a:rPr lang="nl-NL" dirty="0"/>
              <a:t>-emancipatie. Feiten en cijfers op een rij.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DCB20-C277-44D1-9239-9FC9B324906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635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Bron: </a:t>
            </a:r>
            <a:r>
              <a:rPr lang="nl-NL" dirty="0" err="1"/>
              <a:t>Movisie</a:t>
            </a:r>
            <a:r>
              <a:rPr lang="nl-NL" dirty="0"/>
              <a:t> (2017). Handreiking </a:t>
            </a:r>
            <a:r>
              <a:rPr lang="nl-NL" dirty="0" err="1"/>
              <a:t>LHBTi</a:t>
            </a:r>
            <a:r>
              <a:rPr lang="nl-NL" dirty="0"/>
              <a:t>-emancipatie. Feiten en cijfers op een rij.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DCB20-C277-44D1-9239-9FC9B324906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514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BDE28-47BF-4D96-A7B3-CBC42E3E08EE}" type="datetimeFigureOut">
              <a:rPr lang="nl-NL"/>
              <a:pPr>
                <a:defRPr/>
              </a:pPr>
              <a:t>23-01-2020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BDDFD-861F-48D3-8E30-C8A89DB5358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D6294-D307-4D3E-B825-F54681090906}" type="datetimeFigureOut">
              <a:rPr lang="nl-NL"/>
              <a:pPr>
                <a:defRPr/>
              </a:pPr>
              <a:t>23-01-2020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B14F2-9CA1-4DF6-843C-0F0F7961E8D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92D0A-530F-435B-BEC3-E4575469F416}" type="datetimeFigureOut">
              <a:rPr lang="nl-NL"/>
              <a:pPr>
                <a:defRPr/>
              </a:pPr>
              <a:t>23-01-2020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A1388-9064-410B-92FC-4AB8AE5A8EE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3F35C-AE85-4B76-BC9E-71628624BD6E}" type="datetimeFigureOut">
              <a:rPr lang="nl-NL"/>
              <a:pPr>
                <a:defRPr/>
              </a:pPr>
              <a:t>23-01-2020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61B54-6FA0-4E73-AB6F-26242DB3471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796B-B7F7-42A7-B5ED-A0DD25E8C8F2}" type="datetimeFigureOut">
              <a:rPr lang="nl-NL"/>
              <a:pPr>
                <a:defRPr/>
              </a:pPr>
              <a:t>23-01-2020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021EB-F267-4534-8044-B9EA7A27B0A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5EB7C-D425-46CB-824F-C01F30154040}" type="datetimeFigureOut">
              <a:rPr lang="nl-NL"/>
              <a:pPr>
                <a:defRPr/>
              </a:pPr>
              <a:t>23-01-2020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263D7-E5FF-4C68-B375-3120AD4ADD2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82149-EB36-4BEA-A175-8B9892FB0ED3}" type="datetimeFigureOut">
              <a:rPr lang="nl-NL"/>
              <a:pPr>
                <a:defRPr/>
              </a:pPr>
              <a:t>23-01-2020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0B787-C8D6-40FF-B4C2-E8C5558A149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8A1B4-3BA4-4368-A7D7-12CB11306A64}" type="datetimeFigureOut">
              <a:rPr lang="nl-NL"/>
              <a:pPr>
                <a:defRPr/>
              </a:pPr>
              <a:t>23-01-2020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05D9B-1E25-468B-86CE-933FAC43F97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365C3-8F63-4D5D-BE5D-BFD0E9CD6002}" type="datetimeFigureOut">
              <a:rPr lang="nl-NL"/>
              <a:pPr>
                <a:defRPr/>
              </a:pPr>
              <a:t>23-01-2020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A5322-757B-4445-A75C-AFF58A23E0D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4CED4-EF32-413C-AACC-803221263AE3}" type="datetimeFigureOut">
              <a:rPr lang="nl-NL"/>
              <a:pPr>
                <a:defRPr/>
              </a:pPr>
              <a:t>23-01-2020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74F67-3841-467D-86BC-517B0358AA4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371B9-AFB4-44E4-BA11-AD7A62737E80}" type="datetimeFigureOut">
              <a:rPr lang="nl-NL"/>
              <a:pPr>
                <a:defRPr/>
              </a:pPr>
              <a:t>23-01-2020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D1A0B-6968-457D-B87E-C7473898050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B1084A-346B-43F9-959A-8B9E1A1A85D6}" type="datetimeFigureOut">
              <a:rPr lang="nl-NL"/>
              <a:pPr>
                <a:defRPr/>
              </a:pPr>
              <a:t>23-01-2020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279686-6B86-4EF5-A489-7F5EA97B172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KpT5cSzdho&amp;t=181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QOOw2E_qAsE" TargetMode="External"/><Relationship Id="rId4" Type="http://schemas.openxmlformats.org/officeDocument/2006/relationships/hyperlink" Target="https://www.youtube-nocookie.com/embed/6ZGUuqCmnnc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sanetwerk.nl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ngenout.nl/" TargetMode="External"/><Relationship Id="rId7" Type="http://schemas.openxmlformats.org/officeDocument/2006/relationships/hyperlink" Target="http://www.switchboard.nl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sanetwerk.nl/" TargetMode="External"/><Relationship Id="rId5" Type="http://schemas.openxmlformats.org/officeDocument/2006/relationships/hyperlink" Target="http://www.iedereenisanders.nl/" TargetMode="External"/><Relationship Id="rId4" Type="http://schemas.openxmlformats.org/officeDocument/2006/relationships/hyperlink" Target="http://www.expreszo.nl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>
            <a:spLocks noGrp="1"/>
          </p:cNvSpPr>
          <p:nvPr>
            <p:ph type="ctrTitle"/>
          </p:nvPr>
        </p:nvSpPr>
        <p:spPr>
          <a:xfrm>
            <a:off x="3011488" y="2096743"/>
            <a:ext cx="3587750" cy="1214437"/>
          </a:xfrm>
        </p:spPr>
        <p:txBody>
          <a:bodyPr/>
          <a:lstStyle/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Seksuele diversiteit</a:t>
            </a:r>
            <a:br>
              <a:rPr lang="nl-NL" sz="2800" b="1" dirty="0">
                <a:latin typeface="Arial" charset="0"/>
                <a:cs typeface="Arial" charset="0"/>
              </a:rPr>
            </a:br>
            <a:r>
              <a:rPr lang="nl-NL" sz="2800" b="1" dirty="0">
                <a:latin typeface="Arial" charset="0"/>
                <a:cs typeface="Arial" charset="0"/>
              </a:rPr>
              <a:t>&amp;</a:t>
            </a:r>
            <a:br>
              <a:rPr lang="nl-NL" sz="2800" b="1" dirty="0">
                <a:latin typeface="Arial" charset="0"/>
                <a:cs typeface="Arial" charset="0"/>
              </a:rPr>
            </a:br>
            <a:r>
              <a:rPr lang="nl-NL" sz="2800" b="1" dirty="0">
                <a:latin typeface="Arial" charset="0"/>
                <a:cs typeface="Arial" charset="0"/>
              </a:rPr>
              <a:t>genderdiversiteit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2D2603-87D2-4122-9C4E-6E1E32D82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262" y="3466778"/>
            <a:ext cx="3180716" cy="212047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260600"/>
            <a:ext cx="6945312" cy="31607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000" b="1" dirty="0">
                <a:latin typeface="Arial" charset="0"/>
                <a:cs typeface="Arial" charset="0"/>
              </a:rPr>
              <a:t>Genderidentiteit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0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r>
              <a:rPr lang="nl-NL" sz="1400" dirty="0">
                <a:latin typeface="Arial" charset="0"/>
                <a:cs typeface="Arial" charset="0"/>
              </a:rPr>
              <a:t>Dit betekent hoe je je voelt: man/ vrouw/ iets daartussen</a:t>
            </a:r>
            <a:br>
              <a:rPr lang="nl-NL" sz="1400" dirty="0">
                <a:latin typeface="Arial" charset="0"/>
                <a:cs typeface="Arial" charset="0"/>
              </a:rPr>
            </a:br>
            <a:endParaRPr lang="nl-NL" sz="1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r>
              <a:rPr lang="nl-NL" sz="1400" dirty="0">
                <a:latin typeface="Arial" charset="0"/>
                <a:cs typeface="Arial" charset="0"/>
              </a:rPr>
              <a:t>Ongeveer 4% van de volwassenen zegt dat hun geboortegeslacht niet klopt bij hoe ze zich voelen (genderidentiteit), dit noemen we ook wel transgender</a:t>
            </a:r>
            <a:br>
              <a:rPr lang="nl-NL" sz="1400" dirty="0">
                <a:latin typeface="Arial" charset="0"/>
                <a:cs typeface="Arial" charset="0"/>
              </a:rPr>
            </a:br>
            <a:endParaRPr lang="nl-NL" sz="1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073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32038"/>
            <a:ext cx="6945312" cy="31607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000" b="1" dirty="0">
                <a:latin typeface="Arial" charset="0"/>
                <a:cs typeface="Arial" charset="0"/>
              </a:rPr>
              <a:t>Wist je dat</a:t>
            </a:r>
          </a:p>
          <a:p>
            <a:pPr marL="0" indent="0" eaLnBrk="1" hangingPunct="1">
              <a:buFont typeface="Arial" charset="0"/>
              <a:buNone/>
            </a:pPr>
            <a:endParaRPr lang="nl-NL" sz="16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400" dirty="0">
                <a:latin typeface="Arial" charset="0"/>
                <a:cs typeface="Arial" charset="0"/>
              </a:rPr>
              <a:t>De meeste mensen zich niet 100% man of 100% vrouw voelen:</a:t>
            </a:r>
          </a:p>
          <a:p>
            <a:pPr marL="0" indent="0" eaLnBrk="1" hangingPunct="1">
              <a:buFont typeface="Arial" charset="0"/>
              <a:buNone/>
            </a:pPr>
            <a:endParaRPr lang="nl-NL" sz="14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400" dirty="0">
                <a:latin typeface="Arial" charset="0"/>
                <a:cs typeface="Arial" charset="0"/>
              </a:rPr>
              <a:t>Je kunt je ook voornamelijk vrouwelijk voelen en een beetje mannelijk of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400" dirty="0">
                <a:latin typeface="Arial" charset="0"/>
                <a:cs typeface="Arial" charset="0"/>
              </a:rPr>
              <a:t>voornamelijk mannelijk en een beetje vrouwelijk.</a:t>
            </a:r>
          </a:p>
        </p:txBody>
      </p:sp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6272213" y="2417763"/>
            <a:ext cx="16557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200" b="1">
                <a:solidFill>
                  <a:srgbClr val="FF0000"/>
                </a:solidFill>
                <a:latin typeface="Calibri" pitchFamily="34" charset="0"/>
              </a:rPr>
              <a:t>90 %</a:t>
            </a:r>
          </a:p>
        </p:txBody>
      </p:sp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1654175" y="4246563"/>
            <a:ext cx="1490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600">
                <a:solidFill>
                  <a:srgbClr val="FF9900"/>
                </a:solidFill>
                <a:latin typeface="Calibri" pitchFamily="34" charset="0"/>
              </a:rPr>
              <a:t>50%</a:t>
            </a:r>
          </a:p>
        </p:txBody>
      </p: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3511550" y="4778375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600" b="1">
                <a:solidFill>
                  <a:srgbClr val="6600CC"/>
                </a:solidFill>
                <a:latin typeface="Calibri" pitchFamily="34" charset="0"/>
              </a:rPr>
              <a:t>70 %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5519738" y="4114800"/>
            <a:ext cx="1946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200" b="1">
                <a:solidFill>
                  <a:srgbClr val="000000"/>
                </a:solidFill>
                <a:latin typeface="Calibri" pitchFamily="34" charset="0"/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258413578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  <p:bldP spid="21509" grpId="0"/>
      <p:bldP spid="215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273300"/>
            <a:ext cx="6945312" cy="31607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000" b="1" dirty="0" err="1">
                <a:latin typeface="Arial" charset="0"/>
                <a:cs typeface="Arial" charset="0"/>
              </a:rPr>
              <a:t>Coming</a:t>
            </a:r>
            <a:r>
              <a:rPr lang="nl-NL" sz="2000" b="1" dirty="0">
                <a:latin typeface="Arial" charset="0"/>
                <a:cs typeface="Arial" charset="0"/>
              </a:rPr>
              <a:t> Out</a:t>
            </a:r>
          </a:p>
          <a:p>
            <a:pPr marL="0" indent="0" eaLnBrk="1" hangingPunct="1">
              <a:buFont typeface="Arial" charset="0"/>
              <a:buNone/>
            </a:pPr>
            <a:endParaRPr lang="nl-NL" sz="10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>
                <a:latin typeface="Arial" charset="0"/>
                <a:cs typeface="Arial" charset="0"/>
              </a:rPr>
              <a:t>  </a:t>
            </a:r>
            <a:r>
              <a:rPr lang="nl-NL" sz="1400" dirty="0">
                <a:latin typeface="Arial" charset="0"/>
                <a:cs typeface="Arial" charset="0"/>
              </a:rPr>
              <a:t>Betekent uit de kast komen: openlijk uitkomen voor je homoseksuele,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400" dirty="0">
                <a:latin typeface="Arial" charset="0"/>
                <a:cs typeface="Arial" charset="0"/>
              </a:rPr>
              <a:t>    lesbische of biseksuele gevoelens of voor je genderidentiteit</a:t>
            </a:r>
            <a:br>
              <a:rPr lang="nl-NL" sz="1400" dirty="0">
                <a:latin typeface="Arial" charset="0"/>
                <a:cs typeface="Arial" charset="0"/>
              </a:rPr>
            </a:br>
            <a:endParaRPr lang="nl-NL" sz="1400" dirty="0">
              <a:latin typeface="Arial" charset="0"/>
              <a:cs typeface="Arial" charset="0"/>
            </a:endParaRPr>
          </a:p>
        </p:txBody>
      </p:sp>
      <p:pic>
        <p:nvPicPr>
          <p:cNvPr id="3072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5213" y="3481388"/>
            <a:ext cx="13874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0375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inhoud 2"/>
          <p:cNvSpPr>
            <a:spLocks noGrp="1"/>
          </p:cNvSpPr>
          <p:nvPr>
            <p:ph idx="1"/>
          </p:nvPr>
        </p:nvSpPr>
        <p:spPr>
          <a:xfrm>
            <a:off x="1481138" y="2273300"/>
            <a:ext cx="6657975" cy="31607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000" b="1" dirty="0">
                <a:latin typeface="Arial" charset="0"/>
                <a:cs typeface="Arial" charset="0"/>
              </a:rPr>
              <a:t>Opdracht 1b.   Zoekopdracht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400" u="sng" dirty="0">
                <a:latin typeface="Arial" charset="0"/>
                <a:cs typeface="Arial" charset="0"/>
              </a:rPr>
              <a:t>Zoek de betekenis van de volgende termen: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u="sng" dirty="0">
              <a:latin typeface="Arial" charset="0"/>
              <a:cs typeface="Arial" charset="0"/>
            </a:endParaRPr>
          </a:p>
          <a:p>
            <a:pPr lvl="1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seksuele oriëntatie</a:t>
            </a:r>
          </a:p>
          <a:p>
            <a:pPr lvl="1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heteroseksueel</a:t>
            </a:r>
          </a:p>
          <a:p>
            <a:pPr lvl="1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homoseksueel</a:t>
            </a:r>
          </a:p>
          <a:p>
            <a:pPr lvl="1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lesbisch</a:t>
            </a:r>
          </a:p>
          <a:p>
            <a:pPr lvl="1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biseksueel</a:t>
            </a:r>
          </a:p>
          <a:p>
            <a:pPr lvl="1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transgender</a:t>
            </a:r>
          </a:p>
          <a:p>
            <a:pPr lvl="1"/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intersekse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queer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coming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-out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5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inhoud 2"/>
          <p:cNvSpPr>
            <a:spLocks noGrp="1"/>
          </p:cNvSpPr>
          <p:nvPr>
            <p:ph idx="1"/>
          </p:nvPr>
        </p:nvSpPr>
        <p:spPr>
          <a:xfrm>
            <a:off x="1548461" y="1868486"/>
            <a:ext cx="6945312" cy="31607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000" b="1" dirty="0">
                <a:latin typeface="Arial" charset="0"/>
                <a:cs typeface="Arial" charset="0"/>
              </a:rPr>
              <a:t>Opdracht 2.   Puzzel: Genderkoek</a:t>
            </a:r>
          </a:p>
          <a:p>
            <a:pPr marL="0" indent="0" eaLnBrk="1" hangingPunct="1">
              <a:buFont typeface="Arial" charset="0"/>
              <a:buNone/>
            </a:pPr>
            <a:endParaRPr lang="nl-NL" sz="1600" dirty="0">
              <a:latin typeface="Arial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3425C-D1D5-4633-8633-121CAB46B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255" y="2303448"/>
            <a:ext cx="3646977" cy="316071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inhoud 2"/>
          <p:cNvSpPr>
            <a:spLocks noGrp="1"/>
          </p:cNvSpPr>
          <p:nvPr>
            <p:ph idx="1"/>
          </p:nvPr>
        </p:nvSpPr>
        <p:spPr>
          <a:xfrm>
            <a:off x="1548461" y="1868486"/>
            <a:ext cx="6945312" cy="31607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000" b="1" dirty="0">
                <a:latin typeface="Arial" charset="0"/>
                <a:cs typeface="Arial" charset="0"/>
              </a:rPr>
              <a:t>Opdracht 3.   Brainstorm: Welke </a:t>
            </a:r>
            <a:r>
              <a:rPr lang="nl-NL" sz="2000" b="1" dirty="0" err="1">
                <a:latin typeface="Arial" charset="0"/>
                <a:cs typeface="Arial" charset="0"/>
              </a:rPr>
              <a:t>LHBTQi’s</a:t>
            </a:r>
            <a:r>
              <a:rPr lang="nl-NL" sz="2000" b="1" dirty="0">
                <a:latin typeface="Arial" charset="0"/>
                <a:cs typeface="Arial" charset="0"/>
              </a:rPr>
              <a:t> ken je?</a:t>
            </a:r>
          </a:p>
          <a:p>
            <a:pPr marL="0" indent="0" eaLnBrk="1" hangingPunct="1">
              <a:buFont typeface="Arial" charset="0"/>
              <a:buNone/>
            </a:pPr>
            <a:endParaRPr lang="nl-NL" sz="16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48483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14575"/>
            <a:ext cx="6945312" cy="31607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l-NL" sz="16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16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1600" dirty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800" b="1" dirty="0">
                <a:latin typeface="Arial" charset="0"/>
                <a:cs typeface="Arial" charset="0"/>
              </a:rPr>
              <a:t>Homoseksualiteit is aangeleerd</a:t>
            </a:r>
          </a:p>
          <a:p>
            <a:pPr marL="0" indent="0" algn="ctr" eaLnBrk="1" hangingPunct="1">
              <a:buFont typeface="Arial" charset="0"/>
              <a:buNone/>
            </a:pPr>
            <a:endParaRPr lang="nl-NL" sz="1600" dirty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2000" b="1" dirty="0">
                <a:latin typeface="Arial" charset="0"/>
                <a:cs typeface="Arial" charset="0"/>
              </a:rPr>
              <a:t>Mee eens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2000" b="1" dirty="0">
                <a:latin typeface="Arial" charset="0"/>
                <a:cs typeface="Arial" charset="0"/>
              </a:rPr>
              <a:t>Niet mee eens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A9B3D07-42C8-4682-9E26-D983C080037B}"/>
              </a:ext>
            </a:extLst>
          </p:cNvPr>
          <p:cNvSpPr txBox="1">
            <a:spLocks/>
          </p:cNvSpPr>
          <p:nvPr/>
        </p:nvSpPr>
        <p:spPr bwMode="auto">
          <a:xfrm>
            <a:off x="1548461" y="1868486"/>
            <a:ext cx="6945312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</a:pPr>
            <a:r>
              <a:rPr lang="nl-NL" sz="2000" b="1" dirty="0">
                <a:latin typeface="Arial" charset="0"/>
                <a:cs typeface="Arial" charset="0"/>
              </a:rPr>
              <a:t>Opdracht 4.   Stellingen</a:t>
            </a:r>
            <a:endParaRPr lang="nl-NL" sz="16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35213"/>
            <a:ext cx="6945312" cy="3160712"/>
          </a:xfrm>
        </p:spPr>
        <p:txBody>
          <a:bodyPr/>
          <a:lstStyle/>
          <a:p>
            <a:pPr eaLnBrk="1" hangingPunct="1">
              <a:buFont typeface="Arial" charset="0"/>
              <a:buBlip>
                <a:blip r:embed="rId2"/>
              </a:buBlip>
              <a:defRPr/>
            </a:pPr>
            <a:r>
              <a:rPr lang="nl-NL" sz="1400" dirty="0">
                <a:latin typeface="Arial" charset="0"/>
                <a:cs typeface="Arial" charset="0"/>
              </a:rPr>
              <a:t>Je wordt geboren als hetero, homo of bi, </a:t>
            </a:r>
            <a:r>
              <a:rPr lang="nl-NL" sz="1400" dirty="0">
                <a:solidFill>
                  <a:prstClr val="black"/>
                </a:solidFill>
                <a:latin typeface="Arial" charset="0"/>
                <a:cs typeface="Arial" charset="0"/>
              </a:rPr>
              <a:t>daar kun je zelf niets aan doen.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nl-NL" sz="1400" dirty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Blip>
                <a:blip r:embed="rId2"/>
              </a:buBlip>
              <a:defRPr/>
            </a:pPr>
            <a:r>
              <a:rPr lang="nl-NL" sz="1400" dirty="0">
                <a:latin typeface="Arial" charset="0"/>
                <a:cs typeface="Arial" charset="0"/>
              </a:rPr>
              <a:t>Pas als je opgroeit kom je erachter of je hetero, homo, lesbisch of bi bent.</a:t>
            </a:r>
          </a:p>
          <a:p>
            <a:pPr marL="0" indent="0" eaLnBrk="1" hangingPunct="1">
              <a:buNone/>
              <a:defRPr/>
            </a:pPr>
            <a:endParaRPr lang="nl-NL" sz="1400" dirty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Blip>
                <a:blip r:embed="rId2"/>
              </a:buBlip>
              <a:defRPr/>
            </a:pPr>
            <a:r>
              <a:rPr lang="nl-NL" sz="1400" dirty="0">
                <a:latin typeface="Arial" charset="0"/>
                <a:cs typeface="Arial" charset="0"/>
              </a:rPr>
              <a:t>Het komt in alle landen en culturen voor. Niet iedereen komt er openlijk voor uit, bijvoorbeeld vanwege angst voor discriminatie.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nl-NL" sz="800" dirty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Blip>
                <a:blip r:embed="rId2"/>
              </a:buBlip>
              <a:defRPr/>
            </a:pPr>
            <a:r>
              <a:rPr lang="nl-NL" sz="1400" dirty="0">
                <a:latin typeface="Arial" charset="0"/>
                <a:cs typeface="Arial" charset="0"/>
              </a:rPr>
              <a:t>Als seksuele oriëntatie aangeleerd zou zijn, zou iedereen voor de makkelijkste keuze gaan: hetero.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9038" y="2473325"/>
            <a:ext cx="6945312" cy="31607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l-NL" sz="1600" dirty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Een homoman wil eigenlijk een vrouw zijn </a:t>
            </a:r>
          </a:p>
          <a:p>
            <a:pPr marL="0" indent="0" algn="ctr" eaLnBrk="1" hangingPunct="1">
              <a:buFont typeface="Arial" charset="0"/>
              <a:buNone/>
            </a:pPr>
            <a:endParaRPr lang="nl-NL" sz="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en </a:t>
            </a:r>
          </a:p>
          <a:p>
            <a:pPr marL="0" indent="0" algn="ctr" eaLnBrk="1" hangingPunct="1">
              <a:buFont typeface="Arial" charset="0"/>
              <a:buNone/>
            </a:pPr>
            <a:endParaRPr lang="nl-NL" sz="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een lesbische vrouw wil eigenlijk een man zijn</a:t>
            </a:r>
          </a:p>
          <a:p>
            <a:pPr marL="0" indent="0" eaLnBrk="1" hangingPunct="1">
              <a:buFont typeface="Arial" charset="0"/>
              <a:buNone/>
            </a:pPr>
            <a:endParaRPr lang="nl-NL" sz="1600" dirty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nl-NL" sz="1600" dirty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2000" b="1" dirty="0">
                <a:latin typeface="Arial" charset="0"/>
                <a:cs typeface="Arial" charset="0"/>
              </a:rPr>
              <a:t>Mee eens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2000" b="1" dirty="0">
                <a:latin typeface="Arial" charset="0"/>
                <a:cs typeface="Arial" charset="0"/>
              </a:rPr>
              <a:t>Niet mee eens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27275"/>
            <a:ext cx="6945312" cy="31607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nl-NL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Homo, bi of lesbisch zijn is wat anders dan transgender zijn.</a:t>
            </a:r>
            <a:br>
              <a:rPr lang="nl-NL" sz="1400" dirty="0">
                <a:latin typeface="Arial" charset="0"/>
                <a:cs typeface="Arial" charset="0"/>
              </a:rPr>
            </a:br>
            <a:endParaRPr lang="nl-NL" sz="1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Het gaat er in dit geval om op wie je verliefd wordt.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endParaRPr lang="nl-NL" sz="1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Net als bij heteroseksuele personen kan iedere persoon zich meer of minder mannelijk of vrouwelijk voelen en uiten.</a:t>
            </a:r>
            <a:br>
              <a:rPr lang="nl-NL" sz="1400" dirty="0">
                <a:latin typeface="Arial" charset="0"/>
                <a:cs typeface="Arial" charset="0"/>
              </a:rPr>
            </a:br>
            <a:endParaRPr lang="nl-NL" sz="1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inhoud 2"/>
          <p:cNvSpPr>
            <a:spLocks noGrp="1"/>
          </p:cNvSpPr>
          <p:nvPr>
            <p:ph idx="1"/>
          </p:nvPr>
        </p:nvSpPr>
        <p:spPr>
          <a:xfrm>
            <a:off x="1347789" y="1846263"/>
            <a:ext cx="6577012" cy="3530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000" b="1" dirty="0">
                <a:latin typeface="Arial" charset="0"/>
                <a:cs typeface="Arial" charset="0"/>
              </a:rPr>
              <a:t>Doelen</a:t>
            </a:r>
            <a:br>
              <a:rPr lang="nl-NL" sz="1800" dirty="0">
                <a:latin typeface="Arial" charset="0"/>
                <a:cs typeface="Arial" charset="0"/>
              </a:rPr>
            </a:br>
            <a:endParaRPr lang="nl-NL" sz="16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600" b="1" dirty="0">
                <a:latin typeface="Arial" charset="0"/>
                <a:cs typeface="Arial" charset="0"/>
              </a:rPr>
              <a:t>Aan het einde van de les: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b="1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kennen jullie de betekenis van verschillende termen met betrekking tot seksuele diversiteit en genderdiversiteit (</a:t>
            </a:r>
            <a:r>
              <a:rPr lang="nl-NL" sz="1400" dirty="0" err="1">
                <a:latin typeface="Arial" charset="0"/>
                <a:cs typeface="Arial" charset="0"/>
              </a:rPr>
              <a:t>LHBTQi</a:t>
            </a:r>
            <a:r>
              <a:rPr lang="nl-NL" sz="1400" dirty="0">
                <a:latin typeface="Arial" charset="0"/>
                <a:cs typeface="Arial" charset="0"/>
              </a:rPr>
              <a:t>)</a:t>
            </a:r>
            <a:br>
              <a:rPr lang="nl-NL" sz="1400" dirty="0">
                <a:latin typeface="Arial" charset="0"/>
                <a:cs typeface="Arial" charset="0"/>
              </a:rPr>
            </a:br>
            <a:endParaRPr lang="nl-NL" sz="1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weten jullie wat het betekent om ‘uit de kast’ te komen</a:t>
            </a:r>
            <a:br>
              <a:rPr lang="nl-NL" sz="1400" dirty="0">
                <a:latin typeface="Arial" charset="0"/>
                <a:cs typeface="Arial" charset="0"/>
              </a:rPr>
            </a:br>
            <a:endParaRPr lang="nl-NL" sz="1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beseffen jullie dat het belangrijk is om ‘jezelf te kunnen zijn’</a:t>
            </a:r>
            <a:br>
              <a:rPr lang="nl-NL" sz="1400" dirty="0">
                <a:latin typeface="Arial" charset="0"/>
                <a:cs typeface="Arial" charset="0"/>
              </a:rPr>
            </a:br>
            <a:endParaRPr lang="nl-NL" sz="1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hebben jullie nagedacht wat je zelf kunt doen op school bij discriminatie op basis van iemands seksuele oriëntatie of genderidentiteit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151063"/>
            <a:ext cx="6945312" cy="31607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l-NL" sz="2400" b="1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2400" b="1" dirty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Homoseksualiteit komt ook voor bij dieren</a:t>
            </a:r>
          </a:p>
          <a:p>
            <a:pPr marL="0" indent="0" algn="ctr" eaLnBrk="1" hangingPunct="1">
              <a:buFont typeface="Arial" charset="0"/>
              <a:buNone/>
            </a:pPr>
            <a:endParaRPr lang="nl-NL" sz="1600" dirty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nl-NL" sz="1600" dirty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2000" b="1" dirty="0">
                <a:latin typeface="Arial" charset="0"/>
                <a:cs typeface="Arial" charset="0"/>
              </a:rPr>
              <a:t>Waar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2000" b="1" dirty="0">
                <a:latin typeface="Arial" charset="0"/>
                <a:cs typeface="Arial" charset="0"/>
              </a:rPr>
              <a:t>Niet waar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151063"/>
            <a:ext cx="6945312" cy="33718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l-NL" sz="160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600" b="1">
                <a:latin typeface="Arial" charset="0"/>
                <a:cs typeface="Arial" charset="0"/>
              </a:rPr>
              <a:t>Homoseksualiteit komt voor bij </a:t>
            </a:r>
            <a:r>
              <a:rPr lang="nl-NL" sz="1800" b="1">
                <a:latin typeface="Arial" charset="0"/>
                <a:cs typeface="Arial" charset="0"/>
              </a:rPr>
              <a:t>1500 </a:t>
            </a:r>
            <a:r>
              <a:rPr lang="nl-NL" sz="1600" b="1">
                <a:latin typeface="Arial" charset="0"/>
                <a:cs typeface="Arial" charset="0"/>
              </a:rPr>
              <a:t>diersoorten: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1600" b="1">
                <a:latin typeface="Arial" charset="0"/>
                <a:cs typeface="Arial" charset="0"/>
              </a:rPr>
              <a:t>Onder andere bij vogels, apen, leeuwen, giraffen, dolfijnen,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1600" b="1">
                <a:latin typeface="Arial" charset="0"/>
                <a:cs typeface="Arial" charset="0"/>
              </a:rPr>
              <a:t>pinguïns, koala’s en schapen</a:t>
            </a:r>
            <a:endParaRPr lang="nl-NL" sz="1800" b="1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nl-NL" sz="1600">
              <a:latin typeface="Arial" charset="0"/>
              <a:cs typeface="Arial" charset="0"/>
            </a:endParaRPr>
          </a:p>
        </p:txBody>
      </p:sp>
      <p:pic>
        <p:nvPicPr>
          <p:cNvPr id="4198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0" y="3646488"/>
            <a:ext cx="249872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565400"/>
            <a:ext cx="6945312" cy="31607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l-NL" sz="1600" dirty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800" b="1" dirty="0">
                <a:latin typeface="Arial" charset="0"/>
                <a:cs typeface="Arial" charset="0"/>
              </a:rPr>
              <a:t>In Nederland mogen homo- en biseksuelen trouwen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1800" b="1" dirty="0">
                <a:latin typeface="Arial" charset="0"/>
                <a:cs typeface="Arial" charset="0"/>
              </a:rPr>
              <a:t>en kinderen adopteren</a:t>
            </a:r>
          </a:p>
          <a:p>
            <a:pPr marL="0" indent="0" algn="ctr" eaLnBrk="1" hangingPunct="1">
              <a:buFont typeface="Arial" charset="0"/>
              <a:buNone/>
            </a:pPr>
            <a:endParaRPr lang="nl-NL" sz="1800" b="1" dirty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2000" b="1" dirty="0">
                <a:latin typeface="Arial" charset="0"/>
                <a:cs typeface="Arial" charset="0"/>
              </a:rPr>
              <a:t>Waar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2000" b="1" dirty="0">
                <a:latin typeface="Arial" charset="0"/>
                <a:cs typeface="Arial" charset="0"/>
              </a:rPr>
              <a:t>Niet waar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151063"/>
            <a:ext cx="6945312" cy="33591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000" b="1" dirty="0">
                <a:latin typeface="Arial" charset="0"/>
                <a:cs typeface="Arial" charset="0"/>
              </a:rPr>
              <a:t>Grondwet</a:t>
            </a:r>
          </a:p>
          <a:p>
            <a:pPr marL="0" indent="0" eaLnBrk="1" hangingPunct="1">
              <a:buFont typeface="Arial" charset="0"/>
              <a:buNone/>
            </a:pPr>
            <a:endParaRPr lang="nl-NL" sz="16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  Recht op gelijke behandeling</a:t>
            </a:r>
            <a:br>
              <a:rPr lang="nl-NL" sz="1400" dirty="0">
                <a:latin typeface="Arial" charset="0"/>
                <a:cs typeface="Arial" charset="0"/>
              </a:rPr>
            </a:br>
            <a:endParaRPr lang="nl-NL" sz="14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  Discriminatie is strafbaar</a:t>
            </a:r>
          </a:p>
        </p:txBody>
      </p:sp>
      <p:pic>
        <p:nvPicPr>
          <p:cNvPr id="4403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5963" y="3775075"/>
            <a:ext cx="14224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0500" y="2565400"/>
            <a:ext cx="26416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4A6ED7-400A-4578-863C-8AC3AA0B3C13}"/>
              </a:ext>
            </a:extLst>
          </p:cNvPr>
          <p:cNvSpPr txBox="1"/>
          <p:nvPr/>
        </p:nvSpPr>
        <p:spPr>
          <a:xfrm>
            <a:off x="4134678" y="4823791"/>
            <a:ext cx="3949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In de praktijk komt discriminatie nog steeds wel voor.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43050" y="2151063"/>
            <a:ext cx="6527800" cy="31607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000" b="1" dirty="0">
                <a:latin typeface="Arial" charset="0"/>
                <a:cs typeface="Arial" charset="0"/>
              </a:rPr>
              <a:t>Opdracht 5: </a:t>
            </a:r>
            <a:r>
              <a:rPr lang="nl-NL" sz="2000" b="1" dirty="0" err="1">
                <a:latin typeface="Arial" charset="0"/>
                <a:cs typeface="Arial" charset="0"/>
              </a:rPr>
              <a:t>Coming</a:t>
            </a:r>
            <a:r>
              <a:rPr lang="nl-NL" sz="2000" b="1" dirty="0">
                <a:latin typeface="Arial" charset="0"/>
                <a:cs typeface="Arial" charset="0"/>
              </a:rPr>
              <a:t> out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nl-NL" sz="1600" dirty="0">
                <a:latin typeface="Arial" charset="0"/>
                <a:cs typeface="Arial" charset="0"/>
              </a:rPr>
              <a:t>Kies een filmpje:</a:t>
            </a:r>
          </a:p>
          <a:p>
            <a:pPr eaLnBrk="1" hangingPunct="1">
              <a:buBlip>
                <a:blip r:embed="rId2"/>
              </a:buBlip>
            </a:pPr>
            <a:r>
              <a:rPr lang="nl-NL" sz="1600" dirty="0">
                <a:latin typeface="Arial" charset="0"/>
                <a:cs typeface="Arial" charset="0"/>
                <a:hlinkClick r:id="rId3"/>
              </a:rPr>
              <a:t>Daisy (04:25)</a:t>
            </a:r>
            <a:endParaRPr lang="nl-NL" sz="1600" dirty="0">
              <a:latin typeface="Arial" charset="0"/>
              <a:cs typeface="Arial" charset="0"/>
            </a:endParaRPr>
          </a:p>
          <a:p>
            <a:pPr eaLnBrk="1" hangingPunct="1">
              <a:buBlip>
                <a:blip r:embed="rId2"/>
              </a:buBlip>
            </a:pPr>
            <a:r>
              <a:rPr lang="nl-NL" sz="1600" dirty="0">
                <a:latin typeface="Arial" charset="0"/>
                <a:cs typeface="Arial" charset="0"/>
                <a:hlinkClick r:id="rId4"/>
              </a:rPr>
              <a:t>Jayson (06:55)</a:t>
            </a:r>
            <a:endParaRPr lang="nl-NL" sz="1600" dirty="0">
              <a:latin typeface="Arial" charset="0"/>
              <a:cs typeface="Arial" charset="0"/>
            </a:endParaRPr>
          </a:p>
          <a:p>
            <a:pPr eaLnBrk="1" hangingPunct="1">
              <a:buBlip>
                <a:blip r:embed="rId2"/>
              </a:buBlip>
            </a:pPr>
            <a:r>
              <a:rPr lang="nl-NL" sz="1600" dirty="0">
                <a:latin typeface="Arial" charset="0"/>
                <a:cs typeface="Arial" charset="0"/>
                <a:hlinkClick r:id="rId5"/>
              </a:rPr>
              <a:t>Nikkie (bekijk de eerste 12 minuten)</a:t>
            </a:r>
            <a:endParaRPr lang="nl-NL" sz="1600" dirty="0">
              <a:latin typeface="Arial" charset="0"/>
              <a:cs typeface="Arial" charset="0"/>
            </a:endParaRPr>
          </a:p>
          <a:p>
            <a:pPr eaLnBrk="1" hangingPunct="1">
              <a:buBlip>
                <a:blip r:embed="rId2"/>
              </a:buBlip>
            </a:pPr>
            <a:r>
              <a:rPr lang="nl-NL" sz="1600" dirty="0">
                <a:latin typeface="Arial" charset="0"/>
                <a:cs typeface="Arial" charset="0"/>
                <a:hlinkClick r:id="rId3"/>
              </a:rPr>
              <a:t>Ericos (06:37)</a:t>
            </a:r>
            <a:endParaRPr lang="nl-NL" sz="1600" dirty="0">
              <a:latin typeface="Arial" charset="0"/>
              <a:cs typeface="Arial" charset="0"/>
            </a:endParaRPr>
          </a:p>
          <a:p>
            <a:pPr eaLnBrk="1" hangingPunct="1">
              <a:buBlip>
                <a:blip r:embed="rId2"/>
              </a:buBlip>
            </a:pPr>
            <a:r>
              <a:rPr lang="nl-NL" sz="1600" dirty="0">
                <a:latin typeface="Arial" charset="0"/>
                <a:cs typeface="Arial" charset="0"/>
                <a:hlinkClick r:id="rId3"/>
              </a:rPr>
              <a:t>Diverse jongeren (03:45)</a:t>
            </a:r>
            <a:endParaRPr lang="nl-NL" sz="16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43050" y="2151063"/>
            <a:ext cx="6527800" cy="31607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000" b="1" dirty="0">
                <a:latin typeface="Arial" charset="0"/>
                <a:cs typeface="Arial" charset="0"/>
              </a:rPr>
              <a:t>Opdracht 6: Debat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600" u="sng" dirty="0">
                <a:latin typeface="Arial" charset="0"/>
                <a:cs typeface="Arial" charset="0"/>
              </a:rPr>
              <a:t>Stellingen:</a:t>
            </a:r>
          </a:p>
          <a:p>
            <a:pPr eaLnBrk="1" hangingPunct="1">
              <a:buBlip>
                <a:blip r:embed="rId2"/>
              </a:buBlip>
            </a:pPr>
            <a:endParaRPr lang="nl-NL" sz="800" u="sng" dirty="0">
              <a:latin typeface="Arial" charset="0"/>
              <a:cs typeface="Arial" charset="0"/>
            </a:endParaRPr>
          </a:p>
          <a:p>
            <a:pPr eaLnBrk="1" hangingPunct="1"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Een homoseksuele of biseksuele jongen of meisje  of transgender kan hier in de klas zonder problemen uit de kast komen.</a:t>
            </a:r>
          </a:p>
          <a:p>
            <a:pPr eaLnBrk="1" hangingPunct="1">
              <a:buBlip>
                <a:blip r:embed="rId2"/>
              </a:buBlip>
            </a:pPr>
            <a:endParaRPr lang="nl-NL" sz="800" dirty="0">
              <a:latin typeface="Arial" charset="0"/>
              <a:cs typeface="Arial" charset="0"/>
            </a:endParaRPr>
          </a:p>
          <a:p>
            <a:pPr eaLnBrk="1" hangingPunct="1"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Je bent een loser als je iemand pest of buitensluit omdat hij homo, lesbisch, biseksueel, transgender of </a:t>
            </a:r>
            <a:r>
              <a:rPr lang="nl-NL" sz="1400" dirty="0" err="1">
                <a:latin typeface="Arial" charset="0"/>
                <a:cs typeface="Arial" charset="0"/>
              </a:rPr>
              <a:t>queer</a:t>
            </a:r>
            <a:r>
              <a:rPr lang="nl-NL" sz="1400" dirty="0">
                <a:latin typeface="Arial" charset="0"/>
                <a:cs typeface="Arial" charset="0"/>
              </a:rPr>
              <a:t> is.</a:t>
            </a:r>
          </a:p>
          <a:p>
            <a:pPr eaLnBrk="1" hangingPunct="1">
              <a:buBlip>
                <a:blip r:embed="rId2"/>
              </a:buBlip>
            </a:pPr>
            <a:endParaRPr lang="nl-NL" sz="800" dirty="0">
              <a:latin typeface="Arial" charset="0"/>
              <a:cs typeface="Arial" charset="0"/>
            </a:endParaRPr>
          </a:p>
          <a:p>
            <a:pPr eaLnBrk="1" hangingPunct="1"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Als je niets doet als iemand gepest wordt, ben je zelf ook schuldig.</a:t>
            </a:r>
          </a:p>
          <a:p>
            <a:pPr eaLnBrk="1" hangingPunct="1">
              <a:buBlip>
                <a:blip r:embed="rId2"/>
              </a:buBlip>
            </a:pPr>
            <a:endParaRPr lang="nl-NL" sz="800" dirty="0">
              <a:latin typeface="Arial" charset="0"/>
              <a:cs typeface="Arial" charset="0"/>
            </a:endParaRPr>
          </a:p>
          <a:p>
            <a:pPr eaLnBrk="1" hangingPunct="1"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Als een vriend of vriendin uit de kast komt, is de vriendschap over.</a:t>
            </a:r>
          </a:p>
          <a:p>
            <a:pPr marL="0" indent="0" eaLnBrk="1" hangingPunct="1">
              <a:buFont typeface="Arial" charset="0"/>
              <a:buBlip>
                <a:blip r:embed="rId3"/>
              </a:buBlip>
            </a:pPr>
            <a:endParaRPr lang="nl-NL" sz="16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76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43050" y="2151063"/>
            <a:ext cx="6527800" cy="31607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000" b="1" dirty="0">
                <a:latin typeface="Arial" charset="0"/>
                <a:cs typeface="Arial" charset="0"/>
              </a:rPr>
              <a:t>GSA</a:t>
            </a:r>
          </a:p>
          <a:p>
            <a:pPr marL="0" indent="0" eaLnBrk="1" hangingPunct="1">
              <a:buNone/>
            </a:pPr>
            <a:endParaRPr lang="nl-NL" sz="14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nl-NL" sz="1400" dirty="0">
                <a:latin typeface="Arial" charset="0"/>
                <a:cs typeface="Arial" charset="0"/>
              </a:rPr>
              <a:t>Je kunt </a:t>
            </a:r>
            <a:r>
              <a:rPr lang="nl-NL" sz="1400" dirty="0" err="1">
                <a:latin typeface="Arial" charset="0"/>
                <a:cs typeface="Arial" charset="0"/>
              </a:rPr>
              <a:t>LHBTQi</a:t>
            </a:r>
            <a:r>
              <a:rPr lang="nl-NL" sz="1400" dirty="0">
                <a:latin typeface="Arial" charset="0"/>
                <a:cs typeface="Arial" charset="0"/>
              </a:rPr>
              <a:t>-jongeren op school steunen door een Gender </a:t>
            </a:r>
            <a:r>
              <a:rPr lang="nl-NL" sz="1400" dirty="0" err="1">
                <a:latin typeface="Arial" charset="0"/>
                <a:cs typeface="Arial" charset="0"/>
              </a:rPr>
              <a:t>and</a:t>
            </a: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err="1">
                <a:latin typeface="Arial" charset="0"/>
                <a:cs typeface="Arial" charset="0"/>
              </a:rPr>
              <a:t>Sexuallity</a:t>
            </a:r>
            <a:r>
              <a:rPr lang="nl-NL" sz="1400" dirty="0">
                <a:latin typeface="Arial" charset="0"/>
                <a:cs typeface="Arial" charset="0"/>
              </a:rPr>
              <a:t> Alliance (GSA) op te richten:  een groep studenten en docenten die willen dat hun school veilig is voor iedereen, ongeacht seksuele oriëntatie of gender.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400" dirty="0">
                <a:latin typeface="Arial" charset="0"/>
                <a:cs typeface="Arial" charset="0"/>
              </a:rPr>
              <a:t>Meer informatie:  </a:t>
            </a:r>
            <a:r>
              <a:rPr lang="nl-NL" sz="1400" u="sng" dirty="0">
                <a:latin typeface="Arial" charset="0"/>
                <a:cs typeface="Arial" charset="0"/>
                <a:hlinkClick r:id="rId2"/>
              </a:rPr>
              <a:t>www.gsanetwerk.nl</a:t>
            </a:r>
            <a:r>
              <a:rPr lang="nl-NL" sz="1400" u="sng" dirty="0">
                <a:latin typeface="Arial" charset="0"/>
                <a:cs typeface="Arial" charset="0"/>
              </a:rPr>
              <a:t> </a:t>
            </a:r>
            <a:endParaRPr lang="nl-NL" sz="1400" dirty="0">
              <a:latin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7768B2-324A-4DC4-8D97-45EDB972F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635" y="3731419"/>
            <a:ext cx="2401956" cy="18503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151063"/>
            <a:ext cx="6919912" cy="31607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000" b="1" dirty="0">
                <a:latin typeface="Arial" charset="0"/>
                <a:cs typeface="Arial" charset="0"/>
              </a:rPr>
              <a:t>Waar kun je informatie vinden?</a:t>
            </a:r>
            <a:br>
              <a:rPr lang="nl-NL" sz="2200" b="1" dirty="0">
                <a:latin typeface="Arial" charset="0"/>
                <a:cs typeface="Arial" charset="0"/>
              </a:rPr>
            </a:br>
            <a:endParaRPr lang="nl-NL" sz="1500" b="1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  <a:hlinkClick r:id="rId3"/>
              </a:rPr>
              <a:t>www.jongenout.nl</a:t>
            </a:r>
            <a:br>
              <a:rPr lang="nl-NL" sz="1400" dirty="0">
                <a:latin typeface="Arial" charset="0"/>
                <a:cs typeface="Arial" charset="0"/>
              </a:rPr>
            </a:br>
            <a:r>
              <a:rPr lang="nl-NL" sz="1400" dirty="0">
                <a:latin typeface="Arial" charset="0"/>
                <a:cs typeface="Arial" charset="0"/>
              </a:rPr>
              <a:t>Voor </a:t>
            </a:r>
            <a:r>
              <a:rPr lang="nl-NL" sz="1400" dirty="0" err="1">
                <a:latin typeface="Arial" charset="0"/>
                <a:cs typeface="Arial" charset="0"/>
              </a:rPr>
              <a:t>LHBTQi</a:t>
            </a:r>
            <a:r>
              <a:rPr lang="nl-NL" sz="1400" dirty="0">
                <a:latin typeface="Arial" charset="0"/>
                <a:cs typeface="Arial" charset="0"/>
              </a:rPr>
              <a:t>-jongeren t/m 18 jaar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  <a:hlinkClick r:id="rId4"/>
              </a:rPr>
              <a:t>www.expreszo.nl</a:t>
            </a:r>
            <a:r>
              <a:rPr lang="nl-NL" sz="1400" dirty="0">
                <a:latin typeface="Arial" charset="0"/>
                <a:cs typeface="Arial" charset="0"/>
              </a:rPr>
              <a:t> </a:t>
            </a:r>
            <a:br>
              <a:rPr lang="nl-NL" sz="1400" dirty="0">
                <a:latin typeface="Arial" charset="0"/>
                <a:cs typeface="Arial" charset="0"/>
              </a:rPr>
            </a:br>
            <a:r>
              <a:rPr lang="nl-NL" sz="1400" dirty="0">
                <a:latin typeface="Arial" charset="0"/>
                <a:cs typeface="Arial" charset="0"/>
              </a:rPr>
              <a:t>Voor homojongeren t/m 25 jaar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  <a:hlinkClick r:id="rId5"/>
              </a:rPr>
              <a:t>www.iedereenisanders.nl</a:t>
            </a:r>
            <a:r>
              <a:rPr lang="nl-NL" sz="1400" dirty="0">
                <a:latin typeface="Arial" charset="0"/>
                <a:cs typeface="Arial" charset="0"/>
              </a:rPr>
              <a:t> </a:t>
            </a:r>
            <a:br>
              <a:rPr lang="nl-NL" sz="1400" dirty="0">
                <a:latin typeface="Arial" charset="0"/>
                <a:cs typeface="Arial" charset="0"/>
              </a:rPr>
            </a:br>
            <a:r>
              <a:rPr lang="nl-NL" sz="1400" dirty="0">
                <a:latin typeface="Arial" charset="0"/>
                <a:cs typeface="Arial" charset="0"/>
              </a:rPr>
              <a:t>Voor </a:t>
            </a:r>
            <a:r>
              <a:rPr lang="nl-NL" sz="1400" dirty="0" err="1">
                <a:latin typeface="Arial" charset="0"/>
                <a:cs typeface="Arial" charset="0"/>
              </a:rPr>
              <a:t>LHBTQi</a:t>
            </a:r>
            <a:r>
              <a:rPr lang="nl-NL" sz="1400" dirty="0">
                <a:latin typeface="Arial" charset="0"/>
                <a:cs typeface="Arial" charset="0"/>
              </a:rPr>
              <a:t>-jongeren of jongeren die twijfelen aan hun seksuele oriëntatie of genderidentiteit.  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  <a:hlinkClick r:id="rId6"/>
              </a:rPr>
              <a:t>www.gsanetwerk.nl</a:t>
            </a:r>
            <a:r>
              <a:rPr lang="nl-NL" sz="1400" dirty="0">
                <a:latin typeface="Arial" charset="0"/>
                <a:cs typeface="Arial" charset="0"/>
              </a:rPr>
              <a:t> </a:t>
            </a:r>
            <a:br>
              <a:rPr lang="nl-NL" sz="1400" dirty="0">
                <a:latin typeface="Arial" charset="0"/>
                <a:cs typeface="Arial" charset="0"/>
              </a:rPr>
            </a:br>
            <a:r>
              <a:rPr lang="nl-NL" sz="1400" dirty="0">
                <a:latin typeface="Arial" charset="0"/>
                <a:cs typeface="Arial" charset="0"/>
              </a:rPr>
              <a:t>Studenten en docenten voor een veilige sfeer op school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  <a:hlinkClick r:id="rId7"/>
              </a:rPr>
              <a:t>www.switchboard.nl</a:t>
            </a:r>
            <a:br>
              <a:rPr lang="nl-NL" sz="1400" dirty="0">
                <a:latin typeface="Arial" charset="0"/>
                <a:cs typeface="Arial" charset="0"/>
              </a:rPr>
            </a:br>
            <a:r>
              <a:rPr lang="nl-NL" sz="1400" dirty="0">
                <a:latin typeface="Arial" charset="0"/>
                <a:cs typeface="Arial" charset="0"/>
              </a:rPr>
              <a:t>Landelijk informatie- en adviespunt voor vragen over seksuele diversiteit en genderidentiteit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5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5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151063"/>
            <a:ext cx="6618287" cy="31607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nl-NL" sz="2200" b="1" dirty="0">
                <a:latin typeface="Arial" charset="0"/>
                <a:cs typeface="Arial" charset="0"/>
              </a:rPr>
              <a:t>Afspraken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nl-NL" sz="800" b="1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  <a:defRPr/>
            </a:pPr>
            <a:r>
              <a:rPr lang="nl-NL" sz="1400" dirty="0">
                <a:latin typeface="Arial" charset="0"/>
                <a:cs typeface="Arial" charset="0"/>
              </a:rPr>
              <a:t>   Behandel elkaar met respect: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  <a:defRPr/>
            </a:pPr>
            <a:r>
              <a:rPr lang="nl-NL" sz="1400" dirty="0">
                <a:latin typeface="Arial" charset="0"/>
                <a:cs typeface="Arial" charset="0"/>
              </a:rPr>
              <a:t> laat elkaar uitpraten</a:t>
            </a:r>
          </a:p>
          <a:p>
            <a:pPr lvl="1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  <a:defRPr/>
            </a:pPr>
            <a:r>
              <a:rPr lang="nl-NL" sz="1400" dirty="0">
                <a:latin typeface="Arial" charset="0"/>
                <a:cs typeface="Arial" charset="0"/>
              </a:rPr>
              <a:t> luister naar elkaar</a:t>
            </a:r>
          </a:p>
          <a:p>
            <a:pPr lvl="1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  <a:defRPr/>
            </a:pPr>
            <a:r>
              <a:rPr lang="nl-NL" sz="1400" dirty="0">
                <a:latin typeface="Arial" charset="0"/>
                <a:cs typeface="Arial" charset="0"/>
              </a:rPr>
              <a:t> lach elkaar niet uit</a:t>
            </a:r>
          </a:p>
          <a:p>
            <a:pPr lvl="1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  <a:defRPr/>
            </a:pPr>
            <a:r>
              <a:rPr lang="nl-NL" sz="1400" dirty="0">
                <a:latin typeface="Arial" charset="0"/>
                <a:cs typeface="Arial" charset="0"/>
              </a:rPr>
              <a:t> geen scheldwoorden of straattaal</a:t>
            </a:r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nl-NL" sz="8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  <a:defRPr/>
            </a:pPr>
            <a:r>
              <a:rPr lang="nl-NL" sz="1400" dirty="0">
                <a:latin typeface="Arial" charset="0"/>
                <a:cs typeface="Arial" charset="0"/>
              </a:rPr>
              <a:t>   Iedereen heeft recht op een eigen mening, maar discrimineer niet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nl-NL" sz="8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  <a:defRPr/>
            </a:pPr>
            <a:r>
              <a:rPr lang="nl-NL" sz="1400" dirty="0">
                <a:latin typeface="Arial" charset="0"/>
                <a:cs typeface="Arial" charset="0"/>
              </a:rPr>
              <a:t>   Iedereen mag zelf bepalen welke informatie wel of niet gedeeld wordt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nl-NL" sz="8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  <a:defRPr/>
            </a:pPr>
            <a:r>
              <a:rPr lang="nl-NL" sz="1400" dirty="0">
                <a:latin typeface="Arial" charset="0"/>
                <a:cs typeface="Arial" charset="0"/>
              </a:rPr>
              <a:t>   Persoonlijke ervaringen en opvattingen worden niet verder verteld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nl-NL" sz="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63788"/>
            <a:ext cx="6657975" cy="28463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000" b="1" dirty="0">
                <a:latin typeface="Arial" charset="0"/>
                <a:cs typeface="Arial" charset="0"/>
              </a:rPr>
              <a:t>Programma</a:t>
            </a:r>
            <a:br>
              <a:rPr lang="nl-NL" sz="2000" b="1" dirty="0">
                <a:latin typeface="Arial" charset="0"/>
                <a:cs typeface="Arial" charset="0"/>
              </a:rPr>
            </a:br>
            <a:endParaRPr lang="nl-NL" sz="2000" b="1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 Opdracht 1.   Uitleg termen/Zoekopdracht</a:t>
            </a:r>
            <a:br>
              <a:rPr lang="nl-NL" sz="1400" dirty="0">
                <a:latin typeface="Arial" charset="0"/>
                <a:cs typeface="Arial" charset="0"/>
              </a:rPr>
            </a:br>
            <a:endParaRPr lang="nl-NL" sz="14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 Opdracht 2.   Puzzel: Genderkoek</a:t>
            </a:r>
            <a:br>
              <a:rPr lang="nl-NL" sz="1400" dirty="0">
                <a:latin typeface="Arial" charset="0"/>
                <a:cs typeface="Arial" charset="0"/>
              </a:rPr>
            </a:br>
            <a:endParaRPr lang="nl-NL" sz="14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 Opdracht 3.   Brainstorm</a:t>
            </a:r>
            <a:br>
              <a:rPr lang="nl-NL" sz="1400" dirty="0">
                <a:latin typeface="Arial" charset="0"/>
                <a:cs typeface="Arial" charset="0"/>
              </a:rPr>
            </a:br>
            <a:endParaRPr lang="nl-NL" sz="14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 Opdracht 4.   Stellingen: Waar / Niet waar</a:t>
            </a:r>
            <a:br>
              <a:rPr lang="nl-NL" sz="1400" dirty="0">
                <a:latin typeface="Arial" charset="0"/>
                <a:cs typeface="Arial" charset="0"/>
              </a:rPr>
            </a:br>
            <a:br>
              <a:rPr lang="nl-NL" sz="1000" dirty="0">
                <a:latin typeface="Arial" charset="0"/>
                <a:cs typeface="Arial" charset="0"/>
              </a:rPr>
            </a:br>
            <a:endParaRPr lang="nl-NL" sz="10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 Opdracht 5.   Uit de kast; film met vragen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4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 Opdracht 6.   Debat: Uit de kast op school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151063"/>
            <a:ext cx="6657975" cy="31607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000" b="1" dirty="0">
                <a:latin typeface="Arial" charset="0"/>
                <a:cs typeface="Arial" charset="0"/>
              </a:rPr>
              <a:t>Opdracht 1a. Uitleg termen</a:t>
            </a:r>
          </a:p>
          <a:p>
            <a:pPr marL="0" indent="0" eaLnBrk="1" hangingPunct="1">
              <a:buFont typeface="Arial" charset="0"/>
              <a:buNone/>
            </a:pPr>
            <a:endParaRPr lang="nl-NL" sz="2000" b="1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2000" dirty="0">
                <a:latin typeface="Arial" charset="0"/>
                <a:cs typeface="Arial" charset="0"/>
              </a:rPr>
              <a:t>Wie weet waar de letters </a:t>
            </a:r>
            <a:r>
              <a:rPr lang="nl-NL" sz="2000" dirty="0" err="1">
                <a:latin typeface="Arial" charset="0"/>
                <a:cs typeface="Arial" charset="0"/>
              </a:rPr>
              <a:t>LHBTQi</a:t>
            </a:r>
            <a:r>
              <a:rPr lang="nl-NL" sz="2000" dirty="0">
                <a:latin typeface="Arial" charset="0"/>
                <a:cs typeface="Arial" charset="0"/>
              </a:rPr>
              <a:t> voor staan?</a:t>
            </a:r>
          </a:p>
          <a:p>
            <a:pPr marL="0" indent="0" eaLnBrk="1" hangingPunct="1">
              <a:buFont typeface="Arial" charset="0"/>
              <a:buNone/>
            </a:pPr>
            <a:endParaRPr lang="nl-NL" sz="2000" b="1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1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9840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7" y="2092669"/>
            <a:ext cx="6657975" cy="31607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000" b="1" dirty="0" err="1">
                <a:latin typeface="Arial" charset="0"/>
                <a:cs typeface="Arial" charset="0"/>
              </a:rPr>
              <a:t>LHBTQi</a:t>
            </a:r>
            <a:r>
              <a:rPr lang="nl-NL" sz="2000" b="1" dirty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NL" sz="2000" b="1" dirty="0">
                <a:latin typeface="Arial" charset="0"/>
                <a:cs typeface="Arial" charset="0"/>
              </a:rPr>
              <a:t>Lesbisch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NL" sz="2000" b="1" dirty="0">
                <a:latin typeface="Arial" charset="0"/>
                <a:cs typeface="Arial" charset="0"/>
              </a:rPr>
              <a:t>Homoseksueel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NL" sz="2000" b="1" dirty="0">
                <a:latin typeface="Arial" charset="0"/>
                <a:cs typeface="Arial" charset="0"/>
              </a:rPr>
              <a:t>Biseksueel</a:t>
            </a:r>
          </a:p>
          <a:p>
            <a:pPr eaLnBrk="1" hangingPunct="1"/>
            <a:endParaRPr lang="nl-NL" sz="11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nl-NL" sz="2000" b="1" dirty="0">
                <a:latin typeface="Arial" charset="0"/>
                <a:cs typeface="Arial" charset="0"/>
              </a:rPr>
              <a:t>Transgender</a:t>
            </a:r>
          </a:p>
          <a:p>
            <a:pPr eaLnBrk="1" hangingPunct="1"/>
            <a:endParaRPr lang="nl-NL" sz="1100" b="1" dirty="0">
              <a:latin typeface="Arial" charset="0"/>
              <a:cs typeface="Arial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NL" sz="2000" b="1" dirty="0" err="1">
                <a:latin typeface="Arial" charset="0"/>
                <a:cs typeface="Arial" charset="0"/>
              </a:rPr>
              <a:t>Queer</a:t>
            </a:r>
            <a:endParaRPr lang="nl-NL" sz="2000" b="1" dirty="0">
              <a:latin typeface="Arial" charset="0"/>
              <a:cs typeface="Arial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nl-NL" sz="1100" b="1" dirty="0">
              <a:latin typeface="Arial" charset="0"/>
              <a:cs typeface="Arial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NL" sz="2000" b="1" dirty="0" err="1">
                <a:latin typeface="Arial" charset="0"/>
                <a:cs typeface="Arial" charset="0"/>
              </a:rPr>
              <a:t>intersekse</a:t>
            </a:r>
            <a:endParaRPr lang="nl-NL" sz="2000" b="1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2000" b="1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1400" dirty="0">
              <a:latin typeface="Arial" charset="0"/>
              <a:cs typeface="Arial" charset="0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0A55A647-CBBC-4EF9-AE6F-454C0971420B}"/>
              </a:ext>
            </a:extLst>
          </p:cNvPr>
          <p:cNvSpPr/>
          <p:nvPr/>
        </p:nvSpPr>
        <p:spPr>
          <a:xfrm>
            <a:off x="3564835" y="2577259"/>
            <a:ext cx="477078" cy="105427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50854A-A4E6-417D-A062-84256E8E3F39}"/>
              </a:ext>
            </a:extLst>
          </p:cNvPr>
          <p:cNvSpPr txBox="1"/>
          <p:nvPr/>
        </p:nvSpPr>
        <p:spPr>
          <a:xfrm>
            <a:off x="4566099" y="2899058"/>
            <a:ext cx="246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B0F0"/>
                </a:solidFill>
              </a:rPr>
              <a:t>Seksuele oriëntatie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426F53-DBA7-4B31-9A2D-2C850716EC33}"/>
              </a:ext>
            </a:extLst>
          </p:cNvPr>
          <p:cNvCxnSpPr/>
          <p:nvPr/>
        </p:nvCxnSpPr>
        <p:spPr>
          <a:xfrm>
            <a:off x="3551583" y="3964434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96B8180-DDDA-4DA4-9E46-6F5A045C1868}"/>
              </a:ext>
            </a:extLst>
          </p:cNvPr>
          <p:cNvSpPr txBox="1"/>
          <p:nvPr/>
        </p:nvSpPr>
        <p:spPr>
          <a:xfrm>
            <a:off x="4572000" y="3673025"/>
            <a:ext cx="3949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Andere gender dan geboortegeslacht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2AF914-449C-4A1A-9386-CE5608F34E44}"/>
              </a:ext>
            </a:extLst>
          </p:cNvPr>
          <p:cNvCxnSpPr/>
          <p:nvPr/>
        </p:nvCxnSpPr>
        <p:spPr>
          <a:xfrm>
            <a:off x="3564835" y="4462153"/>
            <a:ext cx="60960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290954E-70ED-4E37-96FC-E900A0177CD5}"/>
              </a:ext>
            </a:extLst>
          </p:cNvPr>
          <p:cNvSpPr txBox="1"/>
          <p:nvPr/>
        </p:nvSpPr>
        <p:spPr>
          <a:xfrm>
            <a:off x="4595915" y="4323472"/>
            <a:ext cx="2988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B050"/>
                </a:solidFill>
              </a:rPr>
              <a:t>Valt niet binnen ‘hokje’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B75F2E-93E5-4209-BB25-F87ACF5A8107}"/>
              </a:ext>
            </a:extLst>
          </p:cNvPr>
          <p:cNvCxnSpPr/>
          <p:nvPr/>
        </p:nvCxnSpPr>
        <p:spPr>
          <a:xfrm>
            <a:off x="3544957" y="5118135"/>
            <a:ext cx="609600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1CD0F9B-003C-4564-AF1D-F1AC0FC843EE}"/>
              </a:ext>
            </a:extLst>
          </p:cNvPr>
          <p:cNvSpPr txBox="1"/>
          <p:nvPr/>
        </p:nvSpPr>
        <p:spPr>
          <a:xfrm>
            <a:off x="4595914" y="4933469"/>
            <a:ext cx="3925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C000"/>
                </a:solidFill>
              </a:rPr>
              <a:t>Zowel mannelijke als vrouwelijke geslachtskenmerken</a:t>
            </a:r>
          </a:p>
        </p:txBody>
      </p:sp>
    </p:spTree>
    <p:extLst>
      <p:ext uri="{BB962C8B-B14F-4D97-AF65-F5344CB8AC3E}">
        <p14:creationId xmlns:p14="http://schemas.microsoft.com/office/powerpoint/2010/main" val="1268594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CA589B-EBFC-4FBB-BEC4-AA3BC22107D9}"/>
              </a:ext>
            </a:extLst>
          </p:cNvPr>
          <p:cNvSpPr/>
          <p:nvPr/>
        </p:nvSpPr>
        <p:spPr>
          <a:xfrm>
            <a:off x="2286000" y="1628507"/>
            <a:ext cx="6076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800" b="1" dirty="0"/>
              <a:t>Seksuele oriëntatie</a:t>
            </a:r>
          </a:p>
          <a:p>
            <a:pPr marL="0" indent="0" eaLnBrk="1" hangingPunct="1">
              <a:buFont typeface="Arial" charset="0"/>
              <a:buNone/>
            </a:pPr>
            <a:endParaRPr lang="nl-NL" sz="2000" dirty="0"/>
          </a:p>
          <a:p>
            <a:pPr marL="0" indent="0" eaLnBrk="1" hangingPunct="1">
              <a:buFont typeface="Arial" charset="0"/>
              <a:buNone/>
            </a:pPr>
            <a:r>
              <a:rPr lang="nl-NL" dirty="0"/>
              <a:t>Heeft te maken met:</a:t>
            </a:r>
          </a:p>
          <a:p>
            <a:pPr marL="0" indent="0" eaLnBrk="1" hangingPunct="1">
              <a:buFont typeface="Arial" charset="0"/>
              <a:buNone/>
            </a:pPr>
            <a:endParaRPr lang="nl-NL" dirty="0"/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dirty="0"/>
              <a:t>  Wat je voor een ander voelt (gevoelens)</a:t>
            </a:r>
            <a:br>
              <a:rPr lang="nl-NL" dirty="0"/>
            </a:br>
            <a:endParaRPr lang="nl-NL" dirty="0"/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dirty="0"/>
              <a:t>  Wat voor seksuele contacten en relaties je hebt	(gedrag)</a:t>
            </a:r>
            <a:br>
              <a:rPr lang="nl-NL" dirty="0"/>
            </a:br>
            <a:endParaRPr lang="nl-NL" dirty="0"/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dirty="0"/>
              <a:t>  Hoe je jezelf noemt	(identiteit)</a:t>
            </a:r>
          </a:p>
        </p:txBody>
      </p:sp>
    </p:spTree>
    <p:extLst>
      <p:ext uri="{BB962C8B-B14F-4D97-AF65-F5344CB8AC3E}">
        <p14:creationId xmlns:p14="http://schemas.microsoft.com/office/powerpoint/2010/main" val="1614385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260600"/>
            <a:ext cx="6945312" cy="31607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000" b="1" dirty="0">
                <a:latin typeface="Arial" charset="0"/>
                <a:cs typeface="Arial" charset="0"/>
              </a:rPr>
              <a:t>Gevoelens, gedrag, identiteit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0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r>
              <a:rPr lang="nl-NL" sz="1400" dirty="0">
                <a:latin typeface="Arial" charset="0"/>
                <a:cs typeface="Arial" charset="0"/>
              </a:rPr>
              <a:t>Niet iedereen met homo- of biseksuele gevoelens heeft ook homo- of biseksuele contacten</a:t>
            </a:r>
            <a:br>
              <a:rPr lang="nl-NL" sz="1400" dirty="0">
                <a:latin typeface="Arial" charset="0"/>
                <a:cs typeface="Arial" charset="0"/>
              </a:rPr>
            </a:br>
            <a:endParaRPr lang="nl-NL" sz="1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r>
              <a:rPr lang="nl-NL" sz="1400" dirty="0">
                <a:latin typeface="Arial" charset="0"/>
                <a:cs typeface="Arial" charset="0"/>
              </a:rPr>
              <a:t>Niet iedereen met homo- of biseksuele contacten noemt zichzelf ook homoseksueel of biseksueel (identiteit)</a:t>
            </a:r>
            <a:br>
              <a:rPr lang="nl-NL" sz="1400" dirty="0">
                <a:latin typeface="Arial" charset="0"/>
                <a:cs typeface="Arial" charset="0"/>
              </a:rPr>
            </a:br>
            <a:endParaRPr lang="nl-NL" sz="1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r>
              <a:rPr lang="nl-NL" sz="1400" dirty="0">
                <a:latin typeface="Arial" charset="0"/>
                <a:cs typeface="Arial" charset="0"/>
              </a:rPr>
              <a:t>In Nederland voelt 4-7% van de volwassenen zich aangetrokken tot iemand van hetzelfde geslacht</a:t>
            </a:r>
          </a:p>
        </p:txBody>
      </p:sp>
    </p:spTree>
    <p:extLst>
      <p:ext uri="{BB962C8B-B14F-4D97-AF65-F5344CB8AC3E}">
        <p14:creationId xmlns:p14="http://schemas.microsoft.com/office/powerpoint/2010/main" val="979658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32038"/>
            <a:ext cx="6945312" cy="31607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000" b="1">
                <a:latin typeface="Arial" charset="0"/>
                <a:cs typeface="Arial" charset="0"/>
              </a:rPr>
              <a:t>Wist je dat</a:t>
            </a:r>
          </a:p>
          <a:p>
            <a:pPr marL="0" indent="0" eaLnBrk="1" hangingPunct="1">
              <a:buFont typeface="Arial" charset="0"/>
              <a:buNone/>
            </a:pPr>
            <a:endParaRPr lang="nl-NL" sz="160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400">
                <a:latin typeface="Arial" charset="0"/>
                <a:cs typeface="Arial" charset="0"/>
              </a:rPr>
              <a:t>De meeste mensen niet 100% hetero of 100% homo zijn:</a:t>
            </a:r>
          </a:p>
          <a:p>
            <a:pPr marL="0" indent="0" eaLnBrk="1" hangingPunct="1">
              <a:buFont typeface="Arial" charset="0"/>
              <a:buNone/>
            </a:pPr>
            <a:endParaRPr lang="nl-NL" sz="140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400">
                <a:latin typeface="Arial" charset="0"/>
                <a:cs typeface="Arial" charset="0"/>
              </a:rPr>
              <a:t>Je kunt ook voornamelijk hetero zijn en een beetje homo of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400">
                <a:latin typeface="Arial" charset="0"/>
                <a:cs typeface="Arial" charset="0"/>
              </a:rPr>
              <a:t>voornamelijk homo en een beetje hetero.</a:t>
            </a:r>
          </a:p>
        </p:txBody>
      </p:sp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6272213" y="2417763"/>
            <a:ext cx="16557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200" b="1">
                <a:solidFill>
                  <a:srgbClr val="FF0000"/>
                </a:solidFill>
                <a:latin typeface="Calibri" pitchFamily="34" charset="0"/>
              </a:rPr>
              <a:t>90 %</a:t>
            </a:r>
          </a:p>
        </p:txBody>
      </p:sp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1654175" y="4246563"/>
            <a:ext cx="1490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600">
                <a:solidFill>
                  <a:srgbClr val="FF9900"/>
                </a:solidFill>
                <a:latin typeface="Calibri" pitchFamily="34" charset="0"/>
              </a:rPr>
              <a:t>50%</a:t>
            </a:r>
          </a:p>
        </p:txBody>
      </p: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3511550" y="4778375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600" b="1">
                <a:solidFill>
                  <a:srgbClr val="6600CC"/>
                </a:solidFill>
                <a:latin typeface="Calibri" pitchFamily="34" charset="0"/>
              </a:rPr>
              <a:t>70 %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5519738" y="4114800"/>
            <a:ext cx="1946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200" b="1">
                <a:solidFill>
                  <a:srgbClr val="000000"/>
                </a:solidFill>
                <a:latin typeface="Calibri" pitchFamily="34" charset="0"/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199311644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  <p:bldP spid="21509" grpId="0"/>
      <p:bldP spid="21510" grpId="0"/>
    </p:bld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687</Words>
  <Application>Microsoft Office PowerPoint</Application>
  <PresentationFormat>On-screen Show (4:3)</PresentationFormat>
  <Paragraphs>187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Office-thema</vt:lpstr>
      <vt:lpstr>Seksuele diversiteit &amp; genderdiversiteit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Bart Adriaanse</dc:creator>
  <cp:lastModifiedBy>Manouk Vermeulen</cp:lastModifiedBy>
  <cp:revision>89</cp:revision>
  <dcterms:created xsi:type="dcterms:W3CDTF">2012-09-03T14:23:03Z</dcterms:created>
  <dcterms:modified xsi:type="dcterms:W3CDTF">2020-01-23T06:04:53Z</dcterms:modified>
</cp:coreProperties>
</file>